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573" r:id="rId3"/>
    <p:sldId id="668" r:id="rId4"/>
    <p:sldId id="648" r:id="rId5"/>
    <p:sldId id="649" r:id="rId6"/>
    <p:sldId id="729" r:id="rId7"/>
    <p:sldId id="650" r:id="rId8"/>
    <p:sldId id="651" r:id="rId9"/>
    <p:sldId id="759" r:id="rId10"/>
    <p:sldId id="790" r:id="rId11"/>
    <p:sldId id="761" r:id="rId12"/>
    <p:sldId id="762" r:id="rId13"/>
    <p:sldId id="765" r:id="rId14"/>
    <p:sldId id="763" r:id="rId15"/>
    <p:sldId id="764" r:id="rId16"/>
    <p:sldId id="728" r:id="rId17"/>
    <p:sldId id="730" r:id="rId18"/>
    <p:sldId id="791" r:id="rId19"/>
    <p:sldId id="731" r:id="rId20"/>
    <p:sldId id="732" r:id="rId21"/>
    <p:sldId id="743" r:id="rId22"/>
    <p:sldId id="742" r:id="rId23"/>
    <p:sldId id="766" r:id="rId24"/>
    <p:sldId id="767" r:id="rId25"/>
    <p:sldId id="792" r:id="rId26"/>
    <p:sldId id="768" r:id="rId27"/>
    <p:sldId id="769" r:id="rId28"/>
    <p:sldId id="793" r:id="rId29"/>
    <p:sldId id="794" r:id="rId30"/>
    <p:sldId id="771" r:id="rId31"/>
    <p:sldId id="770" r:id="rId32"/>
    <p:sldId id="774" r:id="rId33"/>
    <p:sldId id="744" r:id="rId34"/>
    <p:sldId id="745" r:id="rId35"/>
    <p:sldId id="775" r:id="rId36"/>
    <p:sldId id="737" r:id="rId37"/>
    <p:sldId id="738" r:id="rId38"/>
    <p:sldId id="795" r:id="rId39"/>
    <p:sldId id="796" r:id="rId40"/>
    <p:sldId id="797" r:id="rId41"/>
    <p:sldId id="664" r:id="rId42"/>
    <p:sldId id="798" r:id="rId43"/>
    <p:sldId id="799" r:id="rId44"/>
    <p:sldId id="800" r:id="rId45"/>
    <p:sldId id="801" r:id="rId46"/>
    <p:sldId id="802" r:id="rId47"/>
    <p:sldId id="803" r:id="rId48"/>
    <p:sldId id="804" r:id="rId49"/>
    <p:sldId id="805" r:id="rId50"/>
    <p:sldId id="806" r:id="rId51"/>
    <p:sldId id="807" r:id="rId52"/>
    <p:sldId id="444" r:id="rId53"/>
    <p:sldId id="446" r:id="rId54"/>
    <p:sldId id="368" r:id="rId55"/>
    <p:sldId id="369" r:id="rId56"/>
    <p:sldId id="447" r:id="rId5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D2B"/>
    <a:srgbClr val="628BFE"/>
    <a:srgbClr val="6165FF"/>
    <a:srgbClr val="0E4DFE"/>
    <a:srgbClr val="8DEAF7"/>
    <a:srgbClr val="E5F177"/>
    <a:srgbClr val="95CBE3"/>
    <a:srgbClr val="E626DD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 smtClean="0">
                <a:solidFill>
                  <a:srgbClr val="F5DD2B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 smtClean="0">
                <a:solidFill>
                  <a:srgbClr val="F5DD2B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SEGUNDO</a:t>
            </a:r>
            <a:r>
              <a:rPr lang="en-US" sz="3200" b="1" i="0" u="none" strike="noStrike" kern="1200" dirty="0" smtClean="0">
                <a:solidFill>
                  <a:srgbClr val="F5DD2B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200" b="1" i="0" u="none" strike="noStrike" kern="1200" dirty="0">
                <a:solidFill>
                  <a:srgbClr val="F5DD2B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TRIMESTRE</a:t>
            </a:r>
            <a:r>
              <a:rPr lang="es-ES" sz="3200" b="1" i="0" u="none" strike="noStrike" kern="1200" dirty="0">
                <a:solidFill>
                  <a:srgbClr val="F5DD2B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s-ES" sz="3200" b="1" i="0" u="none" strike="noStrike" kern="1200" dirty="0" smtClean="0">
                <a:solidFill>
                  <a:srgbClr val="F5DD2B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2022</a:t>
            </a:r>
            <a:endParaRPr lang="en-US" sz="3200" b="1" i="0" u="none" strike="noStrike" kern="1200" dirty="0">
              <a:solidFill>
                <a:srgbClr val="F5DD2B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5091346784776902"/>
          <c:y val="3.362496354622338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07E-4737-A637-DD2BC3CE0129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7B49-489B-BD78-8B3064E76CF9}"/>
              </c:ext>
            </c:extLst>
          </c:dPt>
          <c:dLbls>
            <c:dLbl>
              <c:idx val="0"/>
              <c:layout>
                <c:manualLayout>
                  <c:x val="-0.13543143044619421"/>
                  <c:y val="-0.216080927384077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76%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layout>
                <c:manualLayout>
                  <c:x val="8.2805118110236223E-3"/>
                  <c:y val="-1.6127150772820065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layout>
                <c:manualLayout>
                  <c:x val="-4.2549458661417322E-2"/>
                  <c:y val="9.34830854476523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254602178127499E-2"/>
                      <c:h val="4.62500729075532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dLbl>
              <c:idx val="5"/>
              <c:layout>
                <c:manualLayout>
                  <c:x val="-9.2028789370078745E-2"/>
                  <c:y val="6.982093904928550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B49-489B-BD78-8B3064E76C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Hoja1!$A$3:$A$8</c:f>
              <c:strCache>
                <c:ptCount val="6"/>
                <c:pt idx="0">
                  <c:v>CUOTAS DE CONDOMINOS</c:v>
                </c:pt>
                <c:pt idx="1">
                  <c:v>CUOTAS EXTRAORDINARIAS</c:v>
                </c:pt>
                <c:pt idx="2">
                  <c:v>SERVICIO AREAS PRIVADAS </c:v>
                </c:pt>
                <c:pt idx="3">
                  <c:v>CUOTAS ADICIONALES</c:v>
                </c:pt>
                <c:pt idx="4">
                  <c:v>MANTENIMIENTO ADICIONAL</c:v>
                </c:pt>
                <c:pt idx="5">
                  <c:v>OTROS INGRESOS EXTRAORDINARIOS</c:v>
                </c:pt>
              </c:strCache>
            </c:strRef>
          </c:cat>
          <c:val>
            <c:numRef>
              <c:f>Hoja1!$B$3:$B$8</c:f>
              <c:numCache>
                <c:formatCode>General</c:formatCode>
                <c:ptCount val="6"/>
                <c:pt idx="0">
                  <c:v>76</c:v>
                </c:pt>
                <c:pt idx="1">
                  <c:v>1</c:v>
                </c:pt>
                <c:pt idx="2">
                  <c:v>9</c:v>
                </c:pt>
                <c:pt idx="3">
                  <c:v>5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54478346456693"/>
          <c:y val="0.20327209098862642"/>
          <c:w val="0.22103877133762895"/>
          <c:h val="0.2970978419364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22711436864424767"/>
                  <c:y val="-0.253900009369748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81%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7505873580505796"/>
                  <c:y val="0.178349398300082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19%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F5DD2B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F5DD2B"/>
                </a:solidFill>
                <a:latin typeface="Arial Black" panose="020B0A04020102020204" pitchFamily="34" charset="0"/>
              </a:rPr>
              <a:t>SEGUNDO</a:t>
            </a:r>
            <a:r>
              <a:rPr lang="es-ES" sz="3200" baseline="0" dirty="0" smtClean="0">
                <a:solidFill>
                  <a:srgbClr val="F5DD2B"/>
                </a:solidFill>
                <a:latin typeface="Arial Black" panose="020B0A04020102020204" pitchFamily="34" charset="0"/>
              </a:rPr>
              <a:t> </a:t>
            </a:r>
            <a:r>
              <a:rPr lang="es-ES" sz="3200" dirty="0" smtClean="0">
                <a:solidFill>
                  <a:srgbClr val="F5DD2B"/>
                </a:solidFill>
                <a:latin typeface="Arial Black" panose="020B0A04020102020204" pitchFamily="34" charset="0"/>
              </a:rPr>
              <a:t>TRIMESTRE 2022</a:t>
            </a:r>
            <a:endParaRPr lang="es-ES" sz="3200" dirty="0">
              <a:solidFill>
                <a:srgbClr val="F5DD2B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6647399934383203"/>
          <c:y val="2.678944298629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326333661417323"/>
                  <c:y val="-0.1739152814231555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39%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2.0114255249343831E-2"/>
                  <c:y val="-0.6677748614756489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19779330708661416"/>
                  <c:y val="-0.28434762321376494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2%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8.4860072178477658E-2"/>
                  <c:y val="0.44888888888888889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28%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5126369750656168"/>
                  <c:y val="0.153471566054243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17%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4.3474573490813649E-2"/>
                  <c:y val="2.96689997083697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4719586614173227"/>
                  <c:y val="0.3333047535724700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14%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8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17</c:v>
                </c:pt>
                <c:pt idx="1">
                  <c:v>39</c:v>
                </c:pt>
                <c:pt idx="2">
                  <c:v>28</c:v>
                </c:pt>
                <c:pt idx="3">
                  <c:v>14</c:v>
                </c:pt>
                <c:pt idx="4">
                  <c:v>8</c:v>
                </c:pt>
                <c:pt idx="5">
                  <c:v>4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6534367463"/>
          <c:y val="0.12654175823637259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3.4963764325507692E-2"/>
                  <c:y val="-0.227804615665658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65%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4.3954525239275566E-2"/>
                  <c:y val="0.113902366837370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35%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6181305635710597"/>
                  <c:y val="-0.187806617099704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20%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6722423489407743"/>
                  <c:y val="8.814334421691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80%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13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0.44043</cdr:x>
      <cdr:y>0.10975</cdr:y>
    </cdr:from>
    <cdr:to>
      <cdr:x>0.68094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369764" y="752689"/>
          <a:ext cx="2932298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0.14441</cdr:x>
      <cdr:y>0.17092</cdr:y>
    </cdr:from>
    <cdr:to>
      <cdr:x>0.192</cdr:x>
      <cdr:y>0.23543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1760646" y="1172173"/>
          <a:ext cx="580217" cy="442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4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0.1965</cdr:x>
      <cdr:y>0.136</cdr:y>
    </cdr:from>
    <cdr:to>
      <cdr:x>0.24</cdr:x>
      <cdr:y>0.20317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395728" y="932688"/>
          <a:ext cx="530352" cy="4606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 smtClean="0"/>
            <a:t>5%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0.324</cdr:x>
      <cdr:y>0.11467</cdr:y>
    </cdr:from>
    <cdr:to>
      <cdr:x>0.372</cdr:x>
      <cdr:y>0.184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3950208" y="786384"/>
          <a:ext cx="585216" cy="475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 smtClean="0"/>
            <a:t>2%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09/01/2023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21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5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02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7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470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 b="6401"/>
          <a:stretch/>
        </p:blipFill>
        <p:spPr>
          <a:xfrm>
            <a:off x="-146303" y="0"/>
            <a:ext cx="12338304" cy="6821424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3547873" y="5832713"/>
            <a:ext cx="86441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rgbClr val="F5DD2B"/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553553" y="673281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rgbClr val="F5DD2B"/>
                </a:solidFill>
                <a:latin typeface="Arial Black" panose="020B0A04020102020204" pitchFamily="34" charset="0"/>
              </a:rPr>
              <a:t>Segundo </a:t>
            </a:r>
            <a:r>
              <a:rPr lang="es-MX" sz="4400" dirty="0">
                <a:solidFill>
                  <a:srgbClr val="F5DD2B"/>
                </a:solidFill>
                <a:latin typeface="Arial Black" panose="020B0A04020102020204" pitchFamily="34" charset="0"/>
              </a:rPr>
              <a:t>T</a:t>
            </a:r>
            <a:r>
              <a:rPr lang="es-MX" sz="4400" dirty="0" smtClean="0">
                <a:solidFill>
                  <a:srgbClr val="F5DD2B"/>
                </a:solidFill>
                <a:latin typeface="Arial Black" panose="020B0A04020102020204" pitchFamily="34" charset="0"/>
              </a:rPr>
              <a:t>rimestre 2022</a:t>
            </a:r>
            <a:endParaRPr lang="es-MX" sz="4400" dirty="0">
              <a:solidFill>
                <a:srgbClr val="F5DD2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92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0"/>
            <a:ext cx="6522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0"/>
            <a:ext cx="633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908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0"/>
            <a:ext cx="5772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12053" y="1811009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MANTENIMIENTO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 PARTE DEL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ING. TOLEDO</a:t>
            </a:r>
          </a:p>
        </p:txBody>
      </p:sp>
    </p:spTree>
    <p:extLst>
      <p:ext uri="{BB962C8B-B14F-4D97-AF65-F5344CB8AC3E}">
        <p14:creationId xmlns:p14="http://schemas.microsoft.com/office/powerpoint/2010/main" val="3531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51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0"/>
            <a:ext cx="551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16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8505" y="2264822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FUGAS DE AGUA Y CAMBIO DE TUBOS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rgbClr val="F5DD2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88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16" y="0"/>
            <a:ext cx="5663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66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6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54235" y="1622034"/>
            <a:ext cx="97745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RESPUETA POSITIVA DEL SEGURO SWISS RE</a:t>
            </a:r>
          </a:p>
          <a:p>
            <a:endParaRPr lang="es-MX" sz="48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s-MX" sz="4800" dirty="0" smtClean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CRISTAL ESTRELLADO</a:t>
            </a:r>
          </a:p>
        </p:txBody>
      </p:sp>
    </p:spTree>
    <p:extLst>
      <p:ext uri="{BB962C8B-B14F-4D97-AF65-F5344CB8AC3E}">
        <p14:creationId xmlns:p14="http://schemas.microsoft.com/office/powerpoint/2010/main" val="36598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9963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3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58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38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2" y="0"/>
            <a:ext cx="6358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5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0613" y="1756145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 PARTE DE 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DON VICENTE MADRIGAL</a:t>
            </a:r>
          </a:p>
          <a:p>
            <a:pPr algn="ctr"/>
            <a:endParaRPr lang="es-MX" sz="48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90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38901" y="1939025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ATERRIZAR TIERRA FISICA EN CUARTOS DE MAQUINAS</a:t>
            </a:r>
          </a:p>
          <a:p>
            <a:pPr algn="ctr"/>
            <a:endParaRPr lang="es-MX" sz="48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1792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1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81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64225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5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6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6422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5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46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2531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3" y="0"/>
            <a:ext cx="626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84037" y="2103617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VACUNA CONTRA EL COVID 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</a:p>
          <a:p>
            <a:pPr algn="ctr"/>
            <a:endParaRPr lang="es-MX" sz="4800" dirty="0" smtClean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0"/>
            <a:ext cx="633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1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585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0"/>
            <a:ext cx="6486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7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00296" y="1469136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FUMIGACION ANUAL PARA PREVENIR EL DENGUE</a:t>
            </a:r>
            <a:endParaRPr lang="es-MX" sz="4800" dirty="0">
              <a:ln w="0"/>
              <a:solidFill>
                <a:srgbClr val="F5DD2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6-10 at 2.59.3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64" y="0"/>
            <a:ext cx="3352800" cy="6096000"/>
          </a:xfrm>
          <a:prstGeom prst="rect">
            <a:avLst/>
          </a:prstGeom>
        </p:spPr>
      </p:pic>
      <p:pic>
        <p:nvPicPr>
          <p:cNvPr id="3" name="WhatsApp Video 2022-06-10 at 2.59.47 PM (1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3915" y="0"/>
            <a:ext cx="335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7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6-10 at 2.59.56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7417" y="0"/>
            <a:ext cx="3352800" cy="6096000"/>
          </a:xfrm>
          <a:prstGeom prst="rect">
            <a:avLst/>
          </a:prstGeom>
        </p:spPr>
      </p:pic>
      <p:pic>
        <p:nvPicPr>
          <p:cNvPr id="3" name="WhatsApp Video 2022-06-10 at 2.59.47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8588" y="0"/>
            <a:ext cx="335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92904" y="1615440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PRIMERA PIEDRA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CASETA VIGILANCIA</a:t>
            </a:r>
            <a:endParaRPr lang="es-MX" sz="4800" dirty="0">
              <a:ln w="0"/>
              <a:solidFill>
                <a:srgbClr val="F5DD2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1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04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0"/>
            <a:ext cx="6156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81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0"/>
            <a:ext cx="676656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0"/>
            <a:ext cx="5425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8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531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2" y="0"/>
            <a:ext cx="626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89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85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10024" y="1889760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CUMPLEAÑOS </a:t>
            </a:r>
          </a:p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NOM - 35</a:t>
            </a:r>
          </a:p>
        </p:txBody>
      </p:sp>
    </p:spTree>
    <p:extLst>
      <p:ext uri="{BB962C8B-B14F-4D97-AF65-F5344CB8AC3E}">
        <p14:creationId xmlns:p14="http://schemas.microsoft.com/office/powerpoint/2010/main" val="4049463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243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09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585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0"/>
            <a:ext cx="6486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08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5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374474" y="61466"/>
            <a:ext cx="7443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5DD2B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F5DD2B"/>
                </a:solidFill>
                <a:latin typeface="Arial Black" panose="020B0A04020102020204" pitchFamily="34" charset="0"/>
              </a:rPr>
              <a:t>SEGUNDO TRIMESTRE  2022</a:t>
            </a:r>
            <a:endParaRPr lang="es-ES" sz="3600" b="1" dirty="0">
              <a:solidFill>
                <a:srgbClr val="F5DD2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95511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</a:t>
                      </a:r>
                      <a:r>
                        <a:rPr lang="es-MX" sz="27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CONDÓMINOS</a:t>
                      </a:r>
                      <a:endParaRPr lang="es-MX" sz="27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es-MX" sz="27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7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7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NEGRO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338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93714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426444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8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34497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CANCELACION DE CFDI INGRESOS POR DEMANDAS </a:t>
                      </a: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422372" y="0"/>
            <a:ext cx="7443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5DD2B"/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rgbClr val="F5DD2B"/>
                </a:solidFill>
                <a:latin typeface="Arial Black" panose="020B0A04020102020204" pitchFamily="34" charset="0"/>
              </a:rPr>
              <a:t>SEGUNDO TRIMESTRE  2022</a:t>
            </a:r>
            <a:endParaRPr lang="es-ES" sz="3600" b="1" dirty="0">
              <a:solidFill>
                <a:srgbClr val="F5DD2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52933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775889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2679214" y="1595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F5DD2B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 smtClean="0">
                <a:solidFill>
                  <a:srgbClr val="F5DD2B"/>
                </a:solidFill>
              </a:rPr>
              <a:t>AL 30 DE JUNIO </a:t>
            </a:r>
            <a:r>
              <a:rPr lang="es-ES" sz="1600" b="1" dirty="0">
                <a:solidFill>
                  <a:srgbClr val="F5DD2B"/>
                </a:solidFill>
              </a:rPr>
              <a:t>DEL </a:t>
            </a:r>
            <a:r>
              <a:rPr lang="es-ES" sz="1600" b="1" dirty="0" smtClean="0">
                <a:solidFill>
                  <a:srgbClr val="F5DD2B"/>
                </a:solidFill>
              </a:rPr>
              <a:t>2022</a:t>
            </a:r>
            <a:endParaRPr lang="es-ES" sz="1600" b="1" dirty="0">
              <a:solidFill>
                <a:srgbClr val="F5DD2B"/>
              </a:solidFill>
            </a:endParaRPr>
          </a:p>
          <a:p>
            <a:pPr algn="ctr"/>
            <a:r>
              <a:rPr lang="es-ES" sz="1600" b="1" dirty="0">
                <a:solidFill>
                  <a:srgbClr val="F5DD2B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58228"/>
              </p:ext>
            </p:extLst>
          </p:nvPr>
        </p:nvGraphicFramePr>
        <p:xfrm>
          <a:off x="7053005" y="1582685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38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5600" y="2100231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5DD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DESAGÜE Y DESASOLVE DE ALBERCAS A. COMÚN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5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27186</TotalTime>
  <Words>284</Words>
  <Application>Microsoft Office PowerPoint</Application>
  <PresentationFormat>Panorámica</PresentationFormat>
  <Paragraphs>104</Paragraphs>
  <Slides>56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2" baseType="lpstr">
      <vt:lpstr>Arial</vt:lpstr>
      <vt:lpstr>Arial Black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350</cp:revision>
  <dcterms:created xsi:type="dcterms:W3CDTF">2019-04-30T23:24:35Z</dcterms:created>
  <dcterms:modified xsi:type="dcterms:W3CDTF">2023-01-10T05:04:55Z</dcterms:modified>
</cp:coreProperties>
</file>